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1" r:id="rId2"/>
    <p:sldId id="263" r:id="rId3"/>
    <p:sldId id="262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avo" initials="Rahul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8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4FE156-AE02-4E03-83D3-8AE09FBBA07B}" type="datetimeFigureOut">
              <a:rPr lang="en-CA" smtClean="0"/>
              <a:pPr/>
              <a:t>31/12/2019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7F783D-A393-4EBE-8B85-5652654F45BD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86F2E9-3B9A-4A35-87F9-46D34F533409}" type="slidenum">
              <a:rPr lang="en-US">
                <a:latin typeface="Arial" pitchFamily="34" charset="0"/>
                <a:cs typeface="Arial" pitchFamily="34" charset="0"/>
              </a:rPr>
              <a:pPr/>
              <a:t>6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32028A-8FE2-4880-9887-7A327E61B551}" type="slidenum">
              <a:rPr lang="en-US">
                <a:latin typeface="Arial" pitchFamily="34" charset="0"/>
                <a:cs typeface="Arial" pitchFamily="34" charset="0"/>
              </a:rPr>
              <a:pPr/>
              <a:t>7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A69F9A-A50D-4D93-8EAB-2FFC9A470D18}" type="slidenum">
              <a:rPr lang="en-US">
                <a:latin typeface="Arial" pitchFamily="34" charset="0"/>
                <a:cs typeface="Arial" pitchFamily="34" charset="0"/>
              </a:rPr>
              <a:pPr/>
              <a:t>8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61F47D-F3CC-42F9-9B97-6E3683DF5184}" type="slidenum">
              <a:rPr lang="en-US">
                <a:latin typeface="Arial" pitchFamily="34" charset="0"/>
                <a:cs typeface="Arial" pitchFamily="34" charset="0"/>
              </a:rPr>
              <a:pPr/>
              <a:t>9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31/12/2019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31/12/2019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31/12/2019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31/12/2019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31/12/2019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31/12/2019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31/12/2019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31/12/2019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31/12/2019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31/12/2019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4554C-6A15-41E9-BDF5-088E4B1925E9}" type="datetimeFigureOut">
              <a:rPr lang="en-CA" smtClean="0"/>
              <a:pPr/>
              <a:t>31/12/2019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4554C-6A15-41E9-BDF5-088E4B1925E9}" type="datetimeFigureOut">
              <a:rPr lang="en-CA" smtClean="0"/>
              <a:pPr/>
              <a:t>31/12/2019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EB319-F5E9-47A6-B0B5-A23ED2E80D12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C++ Function Overloading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C++ Function Overloading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In C++ programming, two functions can have same name if number and/or type of arguments passed are different</a:t>
            </a:r>
            <a:r>
              <a:rPr lang="en-CA" dirty="0" smtClean="0"/>
              <a:t>.</a:t>
            </a:r>
          </a:p>
          <a:p>
            <a:endParaRPr lang="en-US" dirty="0"/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2538" y="1624013"/>
            <a:ext cx="6638925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CA" dirty="0" smtClean="0"/>
              <a:t>C++ Function Overloading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05000"/>
            <a:ext cx="7924800" cy="1863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33400" y="1066800"/>
            <a:ext cx="784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/>
              <a:t>These functions having different number or type (or both) of parameters are known as overloaded functions. For example: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3733800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>
                <a:solidFill>
                  <a:srgbClr val="FF0000"/>
                </a:solidFill>
              </a:rPr>
              <a:t>The number and type of arguments passed to these two functions are same even though the return type is different. Hence, the compiler will throw error.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5029200"/>
            <a:ext cx="4800600" cy="1346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CA" dirty="0" smtClean="0"/>
              <a:t>C++ Function Overloading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1905000"/>
            <a:ext cx="3048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CA" dirty="0"/>
              <a:t>#include &lt;</a:t>
            </a:r>
            <a:r>
              <a:rPr lang="en-CA" dirty="0" err="1"/>
              <a:t>iostream</a:t>
            </a:r>
            <a:r>
              <a:rPr lang="en-CA" dirty="0"/>
              <a:t>&gt;</a:t>
            </a:r>
          </a:p>
          <a:p>
            <a:pPr fontAlgn="base"/>
            <a:r>
              <a:rPr lang="en-CA" dirty="0"/>
              <a:t>using namespace std;</a:t>
            </a:r>
          </a:p>
          <a:p>
            <a:pPr fontAlgn="base"/>
            <a:r>
              <a:rPr lang="en-CA" dirty="0"/>
              <a:t>void display(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/>
              <a:t>);</a:t>
            </a:r>
          </a:p>
          <a:p>
            <a:pPr fontAlgn="base"/>
            <a:r>
              <a:rPr lang="en-CA" dirty="0"/>
              <a:t>void display(</a:t>
            </a:r>
            <a:r>
              <a:rPr lang="en-CA" dirty="0">
                <a:solidFill>
                  <a:srgbClr val="FF0000"/>
                </a:solidFill>
              </a:rPr>
              <a:t>float</a:t>
            </a:r>
            <a:r>
              <a:rPr lang="en-CA" dirty="0"/>
              <a:t>);</a:t>
            </a:r>
          </a:p>
          <a:p>
            <a:pPr fontAlgn="base"/>
            <a:r>
              <a:rPr lang="en-CA" dirty="0"/>
              <a:t>void display(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, float</a:t>
            </a:r>
            <a:r>
              <a:rPr lang="en-CA" dirty="0" smtClean="0"/>
              <a:t>);</a:t>
            </a:r>
          </a:p>
          <a:p>
            <a:pPr fontAlgn="base"/>
            <a:endParaRPr lang="en-CA" dirty="0"/>
          </a:p>
          <a:p>
            <a:pPr fontAlgn="base"/>
            <a:r>
              <a:rPr lang="en-CA" dirty="0" err="1"/>
              <a:t>int</a:t>
            </a:r>
            <a:r>
              <a:rPr lang="en-CA" dirty="0"/>
              <a:t> main() {</a:t>
            </a:r>
          </a:p>
          <a:p>
            <a:pPr fontAlgn="base"/>
            <a:r>
              <a:rPr lang="en-CA" dirty="0" err="1"/>
              <a:t>int</a:t>
            </a:r>
            <a:r>
              <a:rPr lang="en-CA" dirty="0"/>
              <a:t> a = 5;</a:t>
            </a:r>
          </a:p>
          <a:p>
            <a:pPr fontAlgn="base"/>
            <a:r>
              <a:rPr lang="en-CA" dirty="0"/>
              <a:t>float b = 5.5;</a:t>
            </a:r>
          </a:p>
          <a:p>
            <a:pPr fontAlgn="base"/>
            <a:r>
              <a:rPr lang="en-CA" dirty="0">
                <a:solidFill>
                  <a:srgbClr val="FF0000"/>
                </a:solidFill>
              </a:rPr>
              <a:t>display(a);</a:t>
            </a:r>
          </a:p>
          <a:p>
            <a:pPr fontAlgn="base"/>
            <a:r>
              <a:rPr lang="en-CA" dirty="0">
                <a:solidFill>
                  <a:srgbClr val="FF0000"/>
                </a:solidFill>
              </a:rPr>
              <a:t>display(b);</a:t>
            </a:r>
          </a:p>
          <a:p>
            <a:pPr fontAlgn="base"/>
            <a:r>
              <a:rPr lang="en-CA" dirty="0">
                <a:solidFill>
                  <a:srgbClr val="FF0000"/>
                </a:solidFill>
              </a:rPr>
              <a:t>display(a, b);</a:t>
            </a:r>
          </a:p>
          <a:p>
            <a:pPr fontAlgn="base"/>
            <a:r>
              <a:rPr lang="en-CA" dirty="0"/>
              <a:t>return 0;</a:t>
            </a:r>
          </a:p>
          <a:p>
            <a:pPr fontAlgn="base"/>
            <a:r>
              <a:rPr lang="en-CA" dirty="0"/>
              <a:t>}</a:t>
            </a:r>
          </a:p>
          <a:p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4419600" y="2514600"/>
            <a:ext cx="414664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CA" dirty="0"/>
              <a:t>void display(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</a:t>
            </a:r>
            <a:r>
              <a:rPr lang="en-CA" dirty="0" err="1">
                <a:solidFill>
                  <a:srgbClr val="FF0000"/>
                </a:solidFill>
              </a:rPr>
              <a:t>var</a:t>
            </a:r>
            <a:r>
              <a:rPr lang="en-CA" dirty="0"/>
              <a:t>) {</a:t>
            </a:r>
          </a:p>
          <a:p>
            <a:pPr fontAlgn="base"/>
            <a:r>
              <a:rPr lang="en-CA" dirty="0" err="1"/>
              <a:t>cout</a:t>
            </a:r>
            <a:r>
              <a:rPr lang="en-CA" dirty="0"/>
              <a:t> &lt;&lt; "Integer number: " &lt;&lt; </a:t>
            </a:r>
            <a:r>
              <a:rPr lang="en-CA" dirty="0" err="1"/>
              <a:t>var</a:t>
            </a:r>
            <a:r>
              <a:rPr lang="en-CA" dirty="0"/>
              <a:t> &lt;&lt; </a:t>
            </a:r>
            <a:r>
              <a:rPr lang="en-CA" dirty="0" err="1"/>
              <a:t>endl</a:t>
            </a:r>
            <a:r>
              <a:rPr lang="en-CA" dirty="0"/>
              <a:t>;</a:t>
            </a:r>
          </a:p>
          <a:p>
            <a:pPr fontAlgn="base"/>
            <a:r>
              <a:rPr lang="en-CA" dirty="0" smtClean="0"/>
              <a:t>}</a:t>
            </a:r>
          </a:p>
          <a:p>
            <a:pPr fontAlgn="base"/>
            <a:endParaRPr lang="en-CA" dirty="0"/>
          </a:p>
          <a:p>
            <a:pPr fontAlgn="base"/>
            <a:r>
              <a:rPr lang="en-CA" dirty="0"/>
              <a:t>void display(</a:t>
            </a:r>
            <a:r>
              <a:rPr lang="en-CA" dirty="0">
                <a:solidFill>
                  <a:srgbClr val="FF0000"/>
                </a:solidFill>
              </a:rPr>
              <a:t>float </a:t>
            </a:r>
            <a:r>
              <a:rPr lang="en-CA" dirty="0" err="1">
                <a:solidFill>
                  <a:srgbClr val="FF0000"/>
                </a:solidFill>
              </a:rPr>
              <a:t>var</a:t>
            </a:r>
            <a:r>
              <a:rPr lang="en-CA" dirty="0"/>
              <a:t>) {</a:t>
            </a:r>
          </a:p>
          <a:p>
            <a:pPr fontAlgn="base"/>
            <a:r>
              <a:rPr lang="en-CA" dirty="0" err="1"/>
              <a:t>cout</a:t>
            </a:r>
            <a:r>
              <a:rPr lang="en-CA" dirty="0"/>
              <a:t> &lt;&lt; "Float number: " &lt;&lt; </a:t>
            </a:r>
            <a:r>
              <a:rPr lang="en-CA" dirty="0" err="1"/>
              <a:t>var</a:t>
            </a:r>
            <a:r>
              <a:rPr lang="en-CA" dirty="0"/>
              <a:t> &lt;&lt; </a:t>
            </a:r>
            <a:r>
              <a:rPr lang="en-CA" dirty="0" err="1"/>
              <a:t>endl</a:t>
            </a:r>
            <a:r>
              <a:rPr lang="en-CA" dirty="0"/>
              <a:t>;</a:t>
            </a:r>
          </a:p>
          <a:p>
            <a:pPr fontAlgn="base"/>
            <a:r>
              <a:rPr lang="en-CA" dirty="0"/>
              <a:t>}</a:t>
            </a:r>
          </a:p>
          <a:p>
            <a:pPr fontAlgn="base"/>
            <a:endParaRPr lang="en-CA" dirty="0" smtClean="0"/>
          </a:p>
          <a:p>
            <a:pPr fontAlgn="base"/>
            <a:r>
              <a:rPr lang="en-CA" dirty="0" smtClean="0"/>
              <a:t>void </a:t>
            </a:r>
            <a:r>
              <a:rPr lang="en-CA" dirty="0"/>
              <a:t>display(</a:t>
            </a:r>
            <a:r>
              <a:rPr lang="en-CA" dirty="0" err="1">
                <a:solidFill>
                  <a:srgbClr val="FF0000"/>
                </a:solidFill>
              </a:rPr>
              <a:t>int</a:t>
            </a:r>
            <a:r>
              <a:rPr lang="en-CA" dirty="0">
                <a:solidFill>
                  <a:srgbClr val="FF0000"/>
                </a:solidFill>
              </a:rPr>
              <a:t> var1, float var2</a:t>
            </a:r>
            <a:r>
              <a:rPr lang="en-CA" dirty="0"/>
              <a:t>) {</a:t>
            </a:r>
          </a:p>
          <a:p>
            <a:pPr fontAlgn="base"/>
            <a:r>
              <a:rPr lang="en-CA" dirty="0" err="1"/>
              <a:t>cout</a:t>
            </a:r>
            <a:r>
              <a:rPr lang="en-CA" dirty="0"/>
              <a:t> &lt;&lt; "Integer number: " &lt;&lt; var1;</a:t>
            </a:r>
          </a:p>
          <a:p>
            <a:pPr fontAlgn="base"/>
            <a:r>
              <a:rPr lang="en-CA" dirty="0" err="1"/>
              <a:t>cout</a:t>
            </a:r>
            <a:r>
              <a:rPr lang="en-CA" dirty="0"/>
              <a:t> &lt;&lt; " and float number:" &lt;&lt; var2;</a:t>
            </a:r>
          </a:p>
          <a:p>
            <a:r>
              <a:rPr lang="en-US" dirty="0" smtClean="0"/>
              <a:t>}</a:t>
            </a:r>
            <a:endParaRPr lang="en-CA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C++ Function Overloading (Example)</a:t>
            </a:r>
            <a:endParaRPr lang="en-CA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600200" y="2743200"/>
            <a:ext cx="2895600" cy="1828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524000" y="3810000"/>
            <a:ext cx="28956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1752600" y="4876800"/>
            <a:ext cx="2743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A30018-B30D-4CF0-9AD8-64218E400549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82000" cy="41910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en-US" sz="2800" dirty="0" smtClean="0">
                <a:latin typeface="Book Antiqua" pitchFamily="18" charset="0"/>
              </a:rPr>
              <a:t>If two functions are having same number and types of arguments in the same order, they are said to have the same </a:t>
            </a:r>
            <a:r>
              <a:rPr lang="en-US" sz="2800" i="1" dirty="0" smtClean="0">
                <a:solidFill>
                  <a:srgbClr val="FF0000"/>
                </a:solidFill>
                <a:latin typeface="Book Antiqua" pitchFamily="18" charset="0"/>
              </a:rPr>
              <a:t>signature</a:t>
            </a:r>
            <a:r>
              <a:rPr lang="en-US" sz="2800" i="1" dirty="0" smtClean="0">
                <a:latin typeface="Book Antiqua" pitchFamily="18" charset="0"/>
              </a:rPr>
              <a:t>. </a:t>
            </a:r>
            <a:r>
              <a:rPr lang="en-US" sz="2800" dirty="0" smtClean="0">
                <a:latin typeface="Book Antiqua" pitchFamily="18" charset="0"/>
              </a:rPr>
              <a:t>Even if they are using distinct variable names, it doesn’t matter. For instance, following two functions have same signature.</a:t>
            </a:r>
          </a:p>
          <a:p>
            <a:pPr algn="just" eaLnBrk="1" hangingPunct="1">
              <a:buFontTx/>
              <a:buNone/>
            </a:pPr>
            <a:endParaRPr lang="en-US" sz="2800" dirty="0" smtClean="0">
              <a:latin typeface="Book Antiqua" pitchFamily="18" charset="0"/>
            </a:endParaRPr>
          </a:p>
          <a:p>
            <a:pPr algn="just" eaLnBrk="1" hangingPunct="1">
              <a:buFontTx/>
              <a:buNone/>
            </a:pPr>
            <a:r>
              <a:rPr lang="en-US" sz="2800" dirty="0" smtClean="0">
                <a:latin typeface="Book Antiqua" pitchFamily="18" charset="0"/>
              </a:rPr>
              <a:t>	</a:t>
            </a:r>
            <a:r>
              <a:rPr lang="en-US" sz="2800" dirty="0" smtClean="0">
                <a:latin typeface="FangSong" pitchFamily="49" charset="-122"/>
              </a:rPr>
              <a:t>	</a:t>
            </a:r>
            <a:r>
              <a:rPr lang="en-US" sz="2800" i="1" dirty="0" smtClean="0">
                <a:latin typeface="Book Antiqua" pitchFamily="18" charset="0"/>
              </a:rPr>
              <a:t>void </a:t>
            </a:r>
            <a:r>
              <a:rPr lang="en-US" sz="2800" dirty="0" err="1" smtClean="0">
                <a:latin typeface="Book Antiqua" pitchFamily="18" charset="0"/>
              </a:rPr>
              <a:t>squar</a:t>
            </a:r>
            <a:r>
              <a:rPr lang="en-US" sz="2800" dirty="0" smtClean="0">
                <a:latin typeface="Book Antiqua" pitchFamily="18" charset="0"/>
              </a:rPr>
              <a:t> (</a:t>
            </a:r>
            <a:r>
              <a:rPr lang="en-US" sz="2800" dirty="0" err="1" smtClean="0">
                <a:latin typeface="Book Antiqua" pitchFamily="18" charset="0"/>
              </a:rPr>
              <a:t>int</a:t>
            </a:r>
            <a:r>
              <a:rPr lang="en-US" sz="2800" dirty="0" smtClean="0">
                <a:latin typeface="Book Antiqua" pitchFamily="18" charset="0"/>
              </a:rPr>
              <a:t> </a:t>
            </a:r>
            <a:r>
              <a:rPr lang="en-US" sz="2800" i="1" dirty="0" smtClean="0">
                <a:latin typeface="Book Antiqua" pitchFamily="18" charset="0"/>
              </a:rPr>
              <a:t>a</a:t>
            </a:r>
            <a:r>
              <a:rPr lang="en-US" sz="2800" dirty="0" smtClean="0">
                <a:latin typeface="Book Antiqua" pitchFamily="18" charset="0"/>
              </a:rPr>
              <a:t>, float </a:t>
            </a:r>
            <a:r>
              <a:rPr lang="en-US" sz="2800" i="1" dirty="0" smtClean="0">
                <a:latin typeface="Book Antiqua" pitchFamily="18" charset="0"/>
              </a:rPr>
              <a:t>b</a:t>
            </a:r>
            <a:r>
              <a:rPr lang="en-US" sz="2800" dirty="0" smtClean="0">
                <a:latin typeface="Book Antiqua" pitchFamily="18" charset="0"/>
              </a:rPr>
              <a:t>);	</a:t>
            </a:r>
            <a:r>
              <a:rPr lang="en-US" sz="2400" dirty="0" smtClean="0">
                <a:latin typeface="Calibri" pitchFamily="34" charset="0"/>
              </a:rPr>
              <a:t>//function 1</a:t>
            </a:r>
          </a:p>
          <a:p>
            <a:pPr algn="just" eaLnBrk="1" hangingPunct="1">
              <a:buFontTx/>
              <a:buNone/>
            </a:pPr>
            <a:r>
              <a:rPr lang="en-US" sz="2800" dirty="0" smtClean="0">
                <a:latin typeface="Book Antiqua" pitchFamily="18" charset="0"/>
              </a:rPr>
              <a:t>		</a:t>
            </a:r>
            <a:r>
              <a:rPr lang="en-US" sz="2800" i="1" dirty="0" smtClean="0">
                <a:latin typeface="Book Antiqua" pitchFamily="18" charset="0"/>
              </a:rPr>
              <a:t>void </a:t>
            </a:r>
            <a:r>
              <a:rPr lang="en-US" sz="2800" dirty="0" err="1" smtClean="0">
                <a:latin typeface="Book Antiqua" pitchFamily="18" charset="0"/>
              </a:rPr>
              <a:t>squar</a:t>
            </a:r>
            <a:r>
              <a:rPr lang="en-US" sz="2800" dirty="0" smtClean="0">
                <a:latin typeface="Book Antiqua" pitchFamily="18" charset="0"/>
              </a:rPr>
              <a:t> (</a:t>
            </a:r>
            <a:r>
              <a:rPr lang="en-US" sz="2800" dirty="0" err="1" smtClean="0">
                <a:latin typeface="Book Antiqua" pitchFamily="18" charset="0"/>
              </a:rPr>
              <a:t>int</a:t>
            </a:r>
            <a:r>
              <a:rPr lang="en-US" sz="2800" dirty="0" smtClean="0">
                <a:latin typeface="Book Antiqua" pitchFamily="18" charset="0"/>
              </a:rPr>
              <a:t> </a:t>
            </a:r>
            <a:r>
              <a:rPr lang="en-US" sz="2800" i="1" dirty="0" smtClean="0">
                <a:latin typeface="Book Antiqua" pitchFamily="18" charset="0"/>
              </a:rPr>
              <a:t>x, </a:t>
            </a:r>
            <a:r>
              <a:rPr lang="en-US" sz="2800" dirty="0" smtClean="0">
                <a:latin typeface="Book Antiqua" pitchFamily="18" charset="0"/>
              </a:rPr>
              <a:t>float </a:t>
            </a:r>
            <a:r>
              <a:rPr lang="en-US" sz="2800" i="1" dirty="0" smtClean="0">
                <a:latin typeface="Book Antiqua" pitchFamily="18" charset="0"/>
              </a:rPr>
              <a:t>y);	</a:t>
            </a:r>
            <a:endParaRPr lang="en-US" sz="2000" dirty="0" smtClean="0">
              <a:latin typeface="Book Antiqua" pitchFamily="18" charset="0"/>
            </a:endParaRP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6019800" y="4953000"/>
            <a:ext cx="2895600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//same function as that of function 1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CA" dirty="0" smtClean="0"/>
              <a:t>Rules for C++ Function Overloading</a:t>
            </a:r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685800" y="5638800"/>
            <a:ext cx="73865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Not function overloading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D0818-9771-4BB8-B643-8D3CCC3A5B5E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22438"/>
            <a:ext cx="8229600" cy="3611562"/>
          </a:xfrm>
        </p:spPr>
        <p:txBody>
          <a:bodyPr>
            <a:normAutofit lnSpcReduction="10000"/>
          </a:bodyPr>
          <a:lstStyle/>
          <a:p>
            <a:pPr algn="just" eaLnBrk="1" hangingPunct="1">
              <a:buFontTx/>
              <a:buNone/>
            </a:pPr>
            <a:r>
              <a:rPr lang="en-US" sz="2800" dirty="0" smtClean="0">
                <a:latin typeface="Book Antiqua" pitchFamily="18" charset="0"/>
              </a:rPr>
              <a:t>Functions with the same signature and same name </a:t>
            </a:r>
            <a:r>
              <a:rPr lang="en-US" sz="2700" dirty="0" smtClean="0">
                <a:latin typeface="Book Antiqua" pitchFamily="18" charset="0"/>
              </a:rPr>
              <a:t>but different return types are not allowed in C++.</a:t>
            </a:r>
          </a:p>
          <a:p>
            <a:pPr algn="just" eaLnBrk="1" hangingPunct="1">
              <a:buFontTx/>
              <a:buNone/>
            </a:pPr>
            <a:endParaRPr lang="en-US" sz="2700" dirty="0" smtClean="0">
              <a:latin typeface="Book Antiqua" pitchFamily="18" charset="0"/>
            </a:endParaRPr>
          </a:p>
          <a:p>
            <a:pPr algn="just" eaLnBrk="1" hangingPunct="1">
              <a:buFontTx/>
              <a:buNone/>
            </a:pPr>
            <a:r>
              <a:rPr lang="en-US" sz="2700" dirty="0" smtClean="0">
                <a:latin typeface="Book Antiqua" pitchFamily="18" charset="0"/>
              </a:rPr>
              <a:t> </a:t>
            </a:r>
            <a:r>
              <a:rPr lang="en-US" sz="2800" dirty="0" smtClean="0">
                <a:latin typeface="Book Antiqua" pitchFamily="18" charset="0"/>
              </a:rPr>
              <a:t>You can have different return types, but only if the signatures are also different:</a:t>
            </a:r>
          </a:p>
          <a:p>
            <a:pPr algn="just" eaLnBrk="1" hangingPunct="1">
              <a:buFontTx/>
              <a:buNone/>
            </a:pPr>
            <a:endParaRPr lang="en-US" sz="2800" dirty="0" smtClean="0">
              <a:latin typeface="Book Antiqua" pitchFamily="18" charset="0"/>
            </a:endParaRPr>
          </a:p>
          <a:p>
            <a:pPr algn="just" eaLnBrk="1" hangingPunct="1">
              <a:buFontTx/>
              <a:buNone/>
            </a:pPr>
            <a:r>
              <a:rPr lang="en-US" sz="2800" i="1" dirty="0" smtClean="0">
                <a:latin typeface="Book Antiqua" pitchFamily="18" charset="0"/>
              </a:rPr>
              <a:t>	float</a:t>
            </a:r>
            <a:r>
              <a:rPr lang="en-US" sz="2800" dirty="0" smtClean="0">
                <a:latin typeface="Book Antiqua" pitchFamily="18" charset="0"/>
              </a:rPr>
              <a:t> square (float f);</a:t>
            </a:r>
          </a:p>
          <a:p>
            <a:pPr algn="just" eaLnBrk="1" hangingPunct="1">
              <a:buFontTx/>
              <a:buNone/>
            </a:pPr>
            <a:r>
              <a:rPr lang="en-US" sz="2800" dirty="0" smtClean="0">
                <a:latin typeface="Book Antiqua" pitchFamily="18" charset="0"/>
              </a:rPr>
              <a:t>	</a:t>
            </a:r>
            <a:r>
              <a:rPr lang="en-US" sz="2800" i="1" dirty="0" smtClean="0">
                <a:latin typeface="Book Antiqua" pitchFamily="18" charset="0"/>
              </a:rPr>
              <a:t>double</a:t>
            </a:r>
            <a:r>
              <a:rPr lang="en-US" sz="2800" dirty="0" smtClean="0">
                <a:latin typeface="Book Antiqua" pitchFamily="18" charset="0"/>
              </a:rPr>
              <a:t> square (double d);</a:t>
            </a:r>
            <a:endParaRPr lang="en-US" sz="2700" dirty="0" smtClean="0">
              <a:latin typeface="Book Antiqua" pitchFamily="18" charset="0"/>
            </a:endParaRPr>
          </a:p>
        </p:txBody>
      </p:sp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4953000" y="4343400"/>
            <a:ext cx="426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400"/>
              <a:t>//different signatures, hence</a:t>
            </a:r>
          </a:p>
        </p:txBody>
      </p:sp>
      <p:sp>
        <p:nvSpPr>
          <p:cNvPr id="11269" name="Text Box 7"/>
          <p:cNvSpPr txBox="1">
            <a:spLocks noChangeArrowheads="1"/>
          </p:cNvSpPr>
          <p:nvPr/>
        </p:nvSpPr>
        <p:spPr bwMode="auto">
          <a:xfrm>
            <a:off x="5181600" y="4800600"/>
            <a:ext cx="37338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400"/>
              <a:t>//allowed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CA" dirty="0" smtClean="0"/>
              <a:t>Rules for C++ Function Overloading</a:t>
            </a:r>
            <a:endParaRPr lang="en-CA" dirty="0"/>
          </a:p>
        </p:txBody>
      </p:sp>
      <p:sp>
        <p:nvSpPr>
          <p:cNvPr id="7" name="Rectangle 6"/>
          <p:cNvSpPr/>
          <p:nvPr/>
        </p:nvSpPr>
        <p:spPr>
          <a:xfrm>
            <a:off x="1298948" y="5638800"/>
            <a:ext cx="61602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function overloading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A4AE63-EA3E-4F7B-90FA-80916423103C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1905000"/>
          </a:xfrm>
        </p:spPr>
        <p:txBody>
          <a:bodyPr/>
          <a:lstStyle/>
          <a:p>
            <a:pPr marL="609600" indent="-609600" algn="just" eaLnBrk="1" hangingPunct="1">
              <a:buFontTx/>
              <a:buAutoNum type="arabicParenR" startAt="3"/>
            </a:pPr>
            <a:r>
              <a:rPr lang="en-US" sz="2800" smtClean="0">
                <a:solidFill>
                  <a:schemeClr val="bg1"/>
                </a:solidFill>
                <a:latin typeface="Book Antiqua" pitchFamily="18" charset="0"/>
              </a:rPr>
              <a:t>If the signature of the two functions differ in either the number or type of their arguments, the two functions are considered to be overloaded.</a:t>
            </a:r>
          </a:p>
        </p:txBody>
      </p:sp>
      <p:sp>
        <p:nvSpPr>
          <p:cNvPr id="12292" name="Litebulb"/>
          <p:cNvSpPr>
            <a:spLocks noEditPoints="1" noChangeArrowheads="1"/>
          </p:cNvSpPr>
          <p:nvPr/>
        </p:nvSpPr>
        <p:spPr bwMode="auto">
          <a:xfrm>
            <a:off x="457200" y="3276600"/>
            <a:ext cx="685800" cy="838200"/>
          </a:xfrm>
          <a:custGeom>
            <a:avLst/>
            <a:gdLst>
              <a:gd name="T0" fmla="*/ 342900 w 21600"/>
              <a:gd name="T1" fmla="*/ 0 h 21600"/>
              <a:gd name="T2" fmla="*/ 685800 w 21600"/>
              <a:gd name="T3" fmla="*/ 301985 h 21600"/>
              <a:gd name="T4" fmla="*/ 0 w 21600"/>
              <a:gd name="T5" fmla="*/ 301985 h 21600"/>
              <a:gd name="T6" fmla="*/ 342900 w 21600"/>
              <a:gd name="T7" fmla="*/ 8382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CC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1447800" y="2971800"/>
            <a:ext cx="7391400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800" dirty="0">
                <a:latin typeface="Calibri" pitchFamily="34" charset="0"/>
              </a:rPr>
              <a:t>Use function overloading only when a function is required to work for alternative argument </a:t>
            </a:r>
            <a:r>
              <a:rPr lang="en-US" sz="2800" dirty="0" smtClean="0">
                <a:latin typeface="Calibri" pitchFamily="34" charset="0"/>
              </a:rPr>
              <a:t>types</a:t>
            </a:r>
            <a:endParaRPr lang="en-US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8E75F0-CEDD-416F-AC5C-A2933501D1AD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>
                <a:solidFill>
                  <a:srgbClr val="FF0000"/>
                </a:solidFill>
              </a:rPr>
              <a:t>C</a:t>
            </a:r>
            <a:r>
              <a:rPr lang="en-US" sz="3600" dirty="0" smtClean="0">
                <a:solidFill>
                  <a:srgbClr val="FF0000"/>
                </a:solidFill>
              </a:rPr>
              <a:t>ALLING </a:t>
            </a:r>
            <a:r>
              <a:rPr lang="en-US" sz="4000" dirty="0" smtClean="0">
                <a:solidFill>
                  <a:srgbClr val="FF0000"/>
                </a:solidFill>
              </a:rPr>
              <a:t>O</a:t>
            </a:r>
            <a:r>
              <a:rPr lang="en-US" sz="3600" dirty="0" smtClean="0">
                <a:solidFill>
                  <a:srgbClr val="FF0000"/>
                </a:solidFill>
              </a:rPr>
              <a:t>VERLOADED </a:t>
            </a:r>
            <a:r>
              <a:rPr lang="en-US" sz="4000" dirty="0" smtClean="0">
                <a:solidFill>
                  <a:srgbClr val="FF0000"/>
                </a:solidFill>
              </a:rPr>
              <a:t>F</a:t>
            </a:r>
            <a:r>
              <a:rPr lang="en-US" sz="3600" dirty="0" smtClean="0">
                <a:solidFill>
                  <a:srgbClr val="FF0000"/>
                </a:solidFill>
              </a:rPr>
              <a:t>UNCTIONS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en-US" sz="2800" dirty="0" smtClean="0">
                <a:latin typeface="Book Antiqua" pitchFamily="18" charset="0"/>
              </a:rPr>
              <a:t>Overloaded functions are called just like other functions. The number and type of arguments determine which function should be invoked.</a:t>
            </a:r>
          </a:p>
          <a:p>
            <a:pPr algn="just" eaLnBrk="1" hangingPunct="1">
              <a:buFontTx/>
              <a:buNone/>
            </a:pPr>
            <a:r>
              <a:rPr lang="en-US" sz="2800" dirty="0" smtClean="0">
                <a:latin typeface="Book Antiqua" pitchFamily="18" charset="0"/>
              </a:rPr>
              <a:t>For instance consider the following code fragment:</a:t>
            </a:r>
          </a:p>
          <a:p>
            <a:pPr algn="just" eaLnBrk="1" hangingPunct="1">
              <a:buFontTx/>
              <a:buNone/>
            </a:pPr>
            <a:r>
              <a:rPr lang="en-US" sz="2800" dirty="0" smtClean="0">
                <a:latin typeface="Book Antiqua" pitchFamily="18" charset="0"/>
              </a:rPr>
              <a:t>	</a:t>
            </a:r>
            <a:r>
              <a:rPr lang="en-US" sz="2800" dirty="0" err="1" smtClean="0">
                <a:latin typeface="Courier New" pitchFamily="49" charset="0"/>
              </a:rPr>
              <a:t>prnsqr</a:t>
            </a:r>
            <a:r>
              <a:rPr lang="en-US" sz="2800" dirty="0" smtClean="0">
                <a:latin typeface="Courier New" pitchFamily="49" charset="0"/>
              </a:rPr>
              <a:t> (‘z’);</a:t>
            </a:r>
          </a:p>
          <a:p>
            <a:pPr algn="just" eaLnBrk="1" hangingPunct="1">
              <a:buFontTx/>
              <a:buNone/>
            </a:pPr>
            <a:r>
              <a:rPr lang="en-US" sz="2800" dirty="0" smtClean="0">
                <a:latin typeface="Courier New" pitchFamily="49" charset="0"/>
              </a:rPr>
              <a:t>	</a:t>
            </a:r>
            <a:r>
              <a:rPr lang="en-US" sz="2800" dirty="0" err="1" smtClean="0">
                <a:latin typeface="Courier New" pitchFamily="49" charset="0"/>
              </a:rPr>
              <a:t>prnsqr</a:t>
            </a:r>
            <a:r>
              <a:rPr lang="en-US" sz="2800" dirty="0" smtClean="0">
                <a:latin typeface="Courier New" pitchFamily="49" charset="0"/>
              </a:rPr>
              <a:t> (13);</a:t>
            </a:r>
          </a:p>
          <a:p>
            <a:pPr algn="just" eaLnBrk="1" hangingPunct="1">
              <a:buFontTx/>
              <a:buNone/>
            </a:pPr>
            <a:r>
              <a:rPr lang="en-US" sz="2800" dirty="0" smtClean="0">
                <a:latin typeface="Courier New" pitchFamily="49" charset="0"/>
              </a:rPr>
              <a:t>	</a:t>
            </a:r>
            <a:r>
              <a:rPr lang="en-US" sz="2800" dirty="0" err="1" smtClean="0">
                <a:latin typeface="Courier New" pitchFamily="49" charset="0"/>
              </a:rPr>
              <a:t>prnsqr</a:t>
            </a:r>
            <a:r>
              <a:rPr lang="en-US" sz="2800" dirty="0" smtClean="0">
                <a:latin typeface="Courier New" pitchFamily="49" charset="0"/>
              </a:rPr>
              <a:t> (134.520000012);</a:t>
            </a:r>
          </a:p>
          <a:p>
            <a:pPr algn="just" eaLnBrk="1" hangingPunct="1">
              <a:buFontTx/>
              <a:buNone/>
            </a:pPr>
            <a:r>
              <a:rPr lang="en-US" sz="2800" dirty="0" smtClean="0">
                <a:latin typeface="Courier New" pitchFamily="49" charset="0"/>
              </a:rPr>
              <a:t>	</a:t>
            </a:r>
            <a:r>
              <a:rPr lang="en-US" sz="2800" dirty="0" err="1" smtClean="0">
                <a:latin typeface="Courier New" pitchFamily="49" charset="0"/>
              </a:rPr>
              <a:t>prnsqr</a:t>
            </a:r>
            <a:r>
              <a:rPr lang="en-US" sz="2800" dirty="0" smtClean="0">
                <a:latin typeface="Courier New" pitchFamily="49" charset="0"/>
              </a:rPr>
              <a:t> (12.5F);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034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Display function for (</a:t>
            </a:r>
            <a:r>
              <a:rPr lang="en-US" dirty="0" err="1" smtClean="0"/>
              <a:t>int</a:t>
            </a:r>
            <a:r>
              <a:rPr lang="en-US" dirty="0" smtClean="0"/>
              <a:t>, float, string)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762000" y="3657600"/>
            <a:ext cx="2133600" cy="762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Main()</a:t>
            </a:r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5638800" y="3657600"/>
            <a:ext cx="2133600" cy="762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Display(</a:t>
            </a:r>
            <a:r>
              <a:rPr lang="en-US" dirty="0" err="1" smtClean="0"/>
              <a:t>var</a:t>
            </a:r>
            <a:r>
              <a:rPr lang="en-US" dirty="0" smtClean="0"/>
              <a:t>)</a:t>
            </a:r>
            <a:endParaRPr lang="en-CA" dirty="0"/>
          </a:p>
        </p:txBody>
      </p:sp>
      <p:cxnSp>
        <p:nvCxnSpPr>
          <p:cNvPr id="7" name="Elbow Connector 6"/>
          <p:cNvCxnSpPr>
            <a:stCxn id="4" idx="0"/>
            <a:endCxn id="5" idx="0"/>
          </p:cNvCxnSpPr>
          <p:nvPr/>
        </p:nvCxnSpPr>
        <p:spPr>
          <a:xfrm rot="5400000" flipH="1" flipV="1">
            <a:off x="4267200" y="1219200"/>
            <a:ext cx="12700" cy="4876800"/>
          </a:xfrm>
          <a:prstGeom prst="bentConnector3">
            <a:avLst>
              <a:gd name="adj1" fmla="val 180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2400" y="3048000"/>
            <a:ext cx="476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var</a:t>
            </a:r>
            <a:endParaRPr lang="en-CA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</a:t>
            </a:r>
            <a:r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ALLING </a:t>
            </a:r>
            <a:r>
              <a:rPr kumimoji="0" lang="en-US" sz="40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</a:t>
            </a:r>
            <a:r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VERLOADED </a:t>
            </a:r>
            <a:r>
              <a:rPr kumimoji="0" lang="en-US" sz="40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</a:t>
            </a:r>
            <a:r>
              <a: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UNCTIONS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917912"/>
            <a:ext cx="5334000" cy="59400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CA" sz="1600" b="1" dirty="0" smtClean="0"/>
              <a:t>void display(</a:t>
            </a:r>
            <a:r>
              <a:rPr lang="en-CA" sz="1600" b="1" dirty="0" err="1" smtClean="0"/>
              <a:t>int</a:t>
            </a:r>
            <a:r>
              <a:rPr lang="en-CA" sz="1600" b="1" dirty="0" smtClean="0"/>
              <a:t> </a:t>
            </a:r>
            <a:r>
              <a:rPr lang="en-CA" sz="1600" b="1" dirty="0" err="1" smtClean="0"/>
              <a:t>var</a:t>
            </a:r>
            <a:r>
              <a:rPr lang="en-CA" sz="1600" b="1" dirty="0" smtClean="0"/>
              <a:t>);</a:t>
            </a:r>
          </a:p>
          <a:p>
            <a:r>
              <a:rPr lang="en-CA" sz="1600" b="1" dirty="0" smtClean="0"/>
              <a:t>void display(float </a:t>
            </a:r>
            <a:r>
              <a:rPr lang="en-CA" sz="1600" b="1" dirty="0" err="1" smtClean="0"/>
              <a:t>var</a:t>
            </a:r>
            <a:r>
              <a:rPr lang="en-CA" sz="1600" b="1" dirty="0" smtClean="0"/>
              <a:t>);</a:t>
            </a:r>
          </a:p>
          <a:p>
            <a:r>
              <a:rPr lang="en-CA" sz="1600" b="1" dirty="0" smtClean="0"/>
              <a:t>void display(string </a:t>
            </a:r>
            <a:r>
              <a:rPr lang="en-CA" sz="1600" b="1" dirty="0" err="1" smtClean="0"/>
              <a:t>var</a:t>
            </a:r>
            <a:r>
              <a:rPr lang="en-CA" sz="1600" b="1" dirty="0" smtClean="0"/>
              <a:t>);</a:t>
            </a:r>
          </a:p>
          <a:p>
            <a:endParaRPr lang="en-CA" sz="1600" b="1" dirty="0" smtClean="0"/>
          </a:p>
          <a:p>
            <a:r>
              <a:rPr lang="en-CA" sz="1600" b="1" dirty="0" err="1" smtClean="0"/>
              <a:t>int</a:t>
            </a:r>
            <a:r>
              <a:rPr lang="en-CA" sz="1600" b="1" dirty="0" smtClean="0"/>
              <a:t> main() {</a:t>
            </a:r>
          </a:p>
          <a:p>
            <a:r>
              <a:rPr lang="en-CA" sz="1600" b="1" dirty="0" smtClean="0"/>
              <a:t>	</a:t>
            </a:r>
            <a:r>
              <a:rPr lang="en-CA" sz="1600" b="1" dirty="0" err="1" smtClean="0"/>
              <a:t>int</a:t>
            </a:r>
            <a:r>
              <a:rPr lang="en-CA" sz="1600" b="1" dirty="0" smtClean="0"/>
              <a:t> a=10;</a:t>
            </a:r>
          </a:p>
          <a:p>
            <a:r>
              <a:rPr lang="en-CA" sz="1600" b="1" dirty="0" smtClean="0"/>
              <a:t>	float f=5.5;</a:t>
            </a:r>
          </a:p>
          <a:p>
            <a:r>
              <a:rPr lang="en-CA" sz="1600" b="1" dirty="0" smtClean="0"/>
              <a:t>	string name="Hello";</a:t>
            </a:r>
          </a:p>
          <a:p>
            <a:r>
              <a:rPr lang="en-CA" sz="1600" b="1" dirty="0" smtClean="0"/>
              <a:t>	display(a);</a:t>
            </a:r>
          </a:p>
          <a:p>
            <a:r>
              <a:rPr lang="en-CA" sz="1600" b="1" dirty="0" smtClean="0"/>
              <a:t>	display(f);</a:t>
            </a:r>
          </a:p>
          <a:p>
            <a:r>
              <a:rPr lang="en-CA" sz="1600" b="1" dirty="0" smtClean="0"/>
              <a:t>	display(name);</a:t>
            </a:r>
          </a:p>
          <a:p>
            <a:r>
              <a:rPr lang="en-CA" sz="1600" b="1" dirty="0" smtClean="0"/>
              <a:t>	return 0;</a:t>
            </a:r>
          </a:p>
          <a:p>
            <a:r>
              <a:rPr lang="en-CA" sz="1600" b="1" dirty="0" smtClean="0"/>
              <a:t>}</a:t>
            </a:r>
          </a:p>
          <a:p>
            <a:endParaRPr lang="en-CA" sz="1600" b="1" dirty="0" smtClean="0"/>
          </a:p>
          <a:p>
            <a:r>
              <a:rPr lang="en-CA" sz="1600" b="1" dirty="0" smtClean="0"/>
              <a:t>void display(</a:t>
            </a:r>
            <a:r>
              <a:rPr lang="en-CA" sz="1600" b="1" dirty="0" err="1" smtClean="0"/>
              <a:t>int</a:t>
            </a:r>
            <a:r>
              <a:rPr lang="en-CA" sz="1600" b="1" dirty="0" smtClean="0"/>
              <a:t> </a:t>
            </a:r>
            <a:r>
              <a:rPr lang="en-CA" sz="1600" b="1" dirty="0" err="1" smtClean="0"/>
              <a:t>var</a:t>
            </a:r>
            <a:r>
              <a:rPr lang="en-CA" sz="1600" b="1" dirty="0" smtClean="0"/>
              <a:t>){</a:t>
            </a:r>
          </a:p>
          <a:p>
            <a:r>
              <a:rPr lang="en-CA" sz="1600" b="1" dirty="0" smtClean="0"/>
              <a:t>	</a:t>
            </a:r>
            <a:r>
              <a:rPr lang="en-CA" sz="1600" b="1" dirty="0" err="1" smtClean="0"/>
              <a:t>cout</a:t>
            </a:r>
            <a:r>
              <a:rPr lang="en-CA" sz="1600" b="1" dirty="0" smtClean="0"/>
              <a:t>&lt;&lt;"Display integer :"&lt;&lt;</a:t>
            </a:r>
            <a:r>
              <a:rPr lang="en-CA" sz="1600" b="1" dirty="0" err="1" smtClean="0"/>
              <a:t>var</a:t>
            </a:r>
            <a:r>
              <a:rPr lang="en-CA" sz="1600" b="1" dirty="0" smtClean="0"/>
              <a:t>&lt;&lt;"\n";</a:t>
            </a:r>
          </a:p>
          <a:p>
            <a:r>
              <a:rPr lang="en-CA" sz="1600" b="1" dirty="0" smtClean="0"/>
              <a:t>}</a:t>
            </a:r>
          </a:p>
          <a:p>
            <a:r>
              <a:rPr lang="en-CA" sz="1600" b="1" dirty="0" smtClean="0"/>
              <a:t>void display(float </a:t>
            </a:r>
            <a:r>
              <a:rPr lang="en-CA" sz="1600" b="1" dirty="0" err="1" smtClean="0"/>
              <a:t>var</a:t>
            </a:r>
            <a:r>
              <a:rPr lang="en-CA" sz="1600" b="1" dirty="0" smtClean="0"/>
              <a:t>){</a:t>
            </a:r>
          </a:p>
          <a:p>
            <a:r>
              <a:rPr lang="en-CA" sz="1600" b="1" dirty="0" smtClean="0"/>
              <a:t>	</a:t>
            </a:r>
            <a:r>
              <a:rPr lang="en-CA" sz="1600" b="1" dirty="0" err="1" smtClean="0"/>
              <a:t>cout</a:t>
            </a:r>
            <a:r>
              <a:rPr lang="en-CA" sz="1600" b="1" dirty="0" smtClean="0"/>
              <a:t>&lt;&lt;"Display float :"&lt;&lt;</a:t>
            </a:r>
            <a:r>
              <a:rPr lang="en-CA" sz="1600" b="1" dirty="0" err="1" smtClean="0"/>
              <a:t>var</a:t>
            </a:r>
            <a:r>
              <a:rPr lang="en-CA" sz="1600" b="1" dirty="0" smtClean="0"/>
              <a:t>&lt;&lt;"\n";</a:t>
            </a:r>
          </a:p>
          <a:p>
            <a:r>
              <a:rPr lang="en-CA" sz="1600" b="1" dirty="0" smtClean="0"/>
              <a:t>}</a:t>
            </a:r>
          </a:p>
          <a:p>
            <a:r>
              <a:rPr lang="en-CA" sz="1600" b="1" dirty="0" smtClean="0"/>
              <a:t>void display(string </a:t>
            </a:r>
            <a:r>
              <a:rPr lang="en-CA" sz="1600" b="1" dirty="0" err="1" smtClean="0"/>
              <a:t>var</a:t>
            </a:r>
            <a:r>
              <a:rPr lang="en-CA" sz="1600" b="1" dirty="0" smtClean="0"/>
              <a:t>){</a:t>
            </a:r>
          </a:p>
          <a:p>
            <a:r>
              <a:rPr lang="en-CA" sz="1600" b="1" dirty="0" smtClean="0"/>
              <a:t>	</a:t>
            </a:r>
            <a:r>
              <a:rPr lang="en-CA" sz="1600" b="1" dirty="0" err="1" smtClean="0"/>
              <a:t>cout</a:t>
            </a:r>
            <a:r>
              <a:rPr lang="en-CA" sz="1600" b="1" dirty="0" smtClean="0"/>
              <a:t>&lt;&lt;"Display string:"&lt;&lt;</a:t>
            </a:r>
            <a:r>
              <a:rPr lang="en-CA" sz="1600" b="1" dirty="0" err="1" smtClean="0"/>
              <a:t>var</a:t>
            </a:r>
            <a:r>
              <a:rPr lang="en-CA" sz="1600" b="1" dirty="0" smtClean="0"/>
              <a:t>&lt;&lt;"\n";</a:t>
            </a:r>
          </a:p>
          <a:p>
            <a:r>
              <a:rPr lang="en-CA" sz="1600" b="1" dirty="0" smtClean="0"/>
              <a:t>}</a:t>
            </a:r>
            <a:endParaRPr lang="en-CA" sz="16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45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Display function for (</a:t>
            </a:r>
            <a:r>
              <a:rPr lang="en-US" sz="3600" dirty="0" err="1" smtClean="0"/>
              <a:t>int</a:t>
            </a:r>
            <a:r>
              <a:rPr lang="en-US" sz="3600" dirty="0" smtClean="0"/>
              <a:t>, float, string) input</a:t>
            </a:r>
            <a:endParaRPr lang="en-CA" sz="3600" dirty="0"/>
          </a:p>
        </p:txBody>
      </p:sp>
      <p:sp>
        <p:nvSpPr>
          <p:cNvPr id="4" name="Rectangle 3"/>
          <p:cNvSpPr/>
          <p:nvPr/>
        </p:nvSpPr>
        <p:spPr>
          <a:xfrm>
            <a:off x="2438400" y="1752600"/>
            <a:ext cx="1828800" cy="381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Main()</a:t>
            </a:r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7315200" y="1752600"/>
            <a:ext cx="1828800" cy="381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Display(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var</a:t>
            </a:r>
            <a:r>
              <a:rPr lang="en-US" dirty="0" smtClean="0"/>
              <a:t>)</a:t>
            </a:r>
            <a:endParaRPr lang="en-CA" dirty="0"/>
          </a:p>
        </p:txBody>
      </p:sp>
      <p:cxnSp>
        <p:nvCxnSpPr>
          <p:cNvPr id="7" name="Elbow Connector 6"/>
          <p:cNvCxnSpPr>
            <a:stCxn id="4" idx="0"/>
            <a:endCxn id="5" idx="0"/>
          </p:cNvCxnSpPr>
          <p:nvPr/>
        </p:nvCxnSpPr>
        <p:spPr>
          <a:xfrm rot="5400000" flipH="1" flipV="1">
            <a:off x="5791200" y="-685800"/>
            <a:ext cx="12700" cy="4876800"/>
          </a:xfrm>
          <a:prstGeom prst="bentConnector3">
            <a:avLst>
              <a:gd name="adj1" fmla="val 180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248400" y="11430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)</a:t>
            </a:r>
            <a:endParaRPr lang="en-CA" dirty="0"/>
          </a:p>
        </p:txBody>
      </p:sp>
      <p:sp>
        <p:nvSpPr>
          <p:cNvPr id="9" name="Rectangle 8"/>
          <p:cNvSpPr/>
          <p:nvPr/>
        </p:nvSpPr>
        <p:spPr>
          <a:xfrm>
            <a:off x="7315200" y="2971800"/>
            <a:ext cx="1828800" cy="381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Display(float </a:t>
            </a:r>
            <a:r>
              <a:rPr lang="en-US" dirty="0" err="1" smtClean="0"/>
              <a:t>var</a:t>
            </a:r>
            <a:r>
              <a:rPr lang="en-US" dirty="0" smtClean="0"/>
              <a:t>)</a:t>
            </a:r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7315200" y="4114800"/>
            <a:ext cx="1981200" cy="381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Display(string </a:t>
            </a:r>
            <a:r>
              <a:rPr lang="en-US" dirty="0" err="1" smtClean="0"/>
              <a:t>var</a:t>
            </a:r>
            <a:r>
              <a:rPr lang="en-US" dirty="0" smtClean="0"/>
              <a:t>)</a:t>
            </a:r>
            <a:endParaRPr lang="en-CA" dirty="0"/>
          </a:p>
        </p:txBody>
      </p:sp>
      <p:cxnSp>
        <p:nvCxnSpPr>
          <p:cNvPr id="23" name="Shape 22"/>
          <p:cNvCxnSpPr>
            <a:endCxn id="9" idx="1"/>
          </p:cNvCxnSpPr>
          <p:nvPr/>
        </p:nvCxnSpPr>
        <p:spPr>
          <a:xfrm rot="16200000" flipH="1">
            <a:off x="5772150" y="1619250"/>
            <a:ext cx="1638300" cy="144780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hape 24"/>
          <p:cNvCxnSpPr>
            <a:endCxn id="10" idx="1"/>
          </p:cNvCxnSpPr>
          <p:nvPr/>
        </p:nvCxnSpPr>
        <p:spPr>
          <a:xfrm rot="16200000" flipH="1">
            <a:off x="5238750" y="2228850"/>
            <a:ext cx="2705100" cy="144780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172200" y="27432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(float)</a:t>
            </a:r>
            <a:endParaRPr lang="en-CA" dirty="0"/>
          </a:p>
        </p:txBody>
      </p:sp>
      <p:sp>
        <p:nvSpPr>
          <p:cNvPr id="27" name="TextBox 26"/>
          <p:cNvSpPr txBox="1"/>
          <p:nvPr/>
        </p:nvSpPr>
        <p:spPr>
          <a:xfrm>
            <a:off x="6172200" y="3886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(string)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469</Words>
  <Application>Microsoft Office PowerPoint</Application>
  <PresentationFormat>On-screen Show (4:3)</PresentationFormat>
  <Paragraphs>104</Paragraphs>
  <Slides>11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C++ Function Overloading</vt:lpstr>
      <vt:lpstr>C++ Function Overloading</vt:lpstr>
      <vt:lpstr>C++ Function Overloading</vt:lpstr>
      <vt:lpstr>C++ Function Overloading</vt:lpstr>
      <vt:lpstr>C++ Function Overloading (Example)</vt:lpstr>
      <vt:lpstr>Rules for C++ Function Overloading</vt:lpstr>
      <vt:lpstr>Rules for C++ Function Overloading</vt:lpstr>
      <vt:lpstr>Slide 8</vt:lpstr>
      <vt:lpstr>CALLING OVERLOADED FUNCTIONS</vt:lpstr>
      <vt:lpstr>Display function for (int, float, string)</vt:lpstr>
      <vt:lpstr>Display function for (int, float, string) input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C++ Function Overloading</dc:title>
  <dc:creator>Owner</dc:creator>
  <cp:lastModifiedBy>Owner</cp:lastModifiedBy>
  <cp:revision>30</cp:revision>
  <dcterms:created xsi:type="dcterms:W3CDTF">2019-11-24T06:27:59Z</dcterms:created>
  <dcterms:modified xsi:type="dcterms:W3CDTF">2019-12-31T11:30:23Z</dcterms:modified>
</cp:coreProperties>
</file>